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ff2dd81e8534072" /><Relationship Type="http://schemas.openxmlformats.org/officeDocument/2006/relationships/extended-properties" Target="/docProps/app.xml" Id="Rd98f3a643b5b4170" /><Relationship Type="http://schemas.openxmlformats.org/officeDocument/2006/relationships/officeDocument" Target="/ppt/presentation.xml" Id="R49e7065f776e4283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ef6b41293b3e4c39"/>
  </p:sldMasterIdLst>
  <p:notesMasterIdLst>
    <p:notesMasterId xmlns:r="http://schemas.openxmlformats.org/officeDocument/2006/relationships" r:id="Rc6316191af1242e1"/>
  </p:notesMasterIdLst>
  <p:sldIdLst>
    <p:sldId xmlns:r="http://schemas.openxmlformats.org/officeDocument/2006/relationships" id="256" r:id="R2c21cc531f9042a4"/>
    <p:sldId xmlns:r="http://schemas.openxmlformats.org/officeDocument/2006/relationships" id="257" r:id="R82c380936d474aa2"/>
    <p:sldId xmlns:r="http://schemas.openxmlformats.org/officeDocument/2006/relationships" id="258" r:id="R9b351fef19e148c5"/>
    <p:sldId xmlns:r="http://schemas.openxmlformats.org/officeDocument/2006/relationships" id="259" r:id="R809640d0bab64adc"/>
    <p:sldId xmlns:r="http://schemas.openxmlformats.org/officeDocument/2006/relationships" id="260" r:id="R831cc7e7bb85401f"/>
    <p:sldId xmlns:r="http://schemas.openxmlformats.org/officeDocument/2006/relationships" id="261" r:id="R8315597d90df4a40"/>
    <p:sldId xmlns:r="http://schemas.openxmlformats.org/officeDocument/2006/relationships" id="262" r:id="Ra1a0021a24ee4d8c"/>
    <p:sldId xmlns:r="http://schemas.openxmlformats.org/officeDocument/2006/relationships" id="263" r:id="R767955ab04774837"/>
    <p:sldId xmlns:r="http://schemas.openxmlformats.org/officeDocument/2006/relationships" id="264" r:id="Rbdd1b033d7b14b4f"/>
    <p:sldId xmlns:r="http://schemas.openxmlformats.org/officeDocument/2006/relationships" id="265" r:id="R780b33fcb9dd4936"/>
    <p:sldId xmlns:r="http://schemas.openxmlformats.org/officeDocument/2006/relationships" id="266" r:id="Raf485c8187804641"/>
    <p:sldId xmlns:r="http://schemas.openxmlformats.org/officeDocument/2006/relationships" id="267" r:id="R6edc8d5b329346ae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43bf9294b644021" /><Relationship Type="http://schemas.openxmlformats.org/officeDocument/2006/relationships/slideMaster" Target="/ppt/slideMasters/slideMaster1.xml" Id="Ref6b41293b3e4c39" /><Relationship Type="http://schemas.openxmlformats.org/officeDocument/2006/relationships/notesMaster" Target="/ppt/notesMasters/notesMaster1.xml" Id="Rc6316191af1242e1" /><Relationship Type="http://schemas.openxmlformats.org/officeDocument/2006/relationships/presProps" Target="/ppt/presProps.xml" Id="Rdc0d41bd7c47463f" /><Relationship Type="http://schemas.openxmlformats.org/officeDocument/2006/relationships/tableStyles" Target="/ppt/tableStyles.xml" Id="Rd1bb7bd261c7469b" /><Relationship Type="http://schemas.openxmlformats.org/officeDocument/2006/relationships/slide" Target="/ppt/slides/slide1.xml" Id="R2c21cc531f9042a4" /><Relationship Type="http://schemas.openxmlformats.org/officeDocument/2006/relationships/slide" Target="/ppt/slides/slide2.xml" Id="R82c380936d474aa2" /><Relationship Type="http://schemas.openxmlformats.org/officeDocument/2006/relationships/slide" Target="/ppt/slides/slide3.xml" Id="R9b351fef19e148c5" /><Relationship Type="http://schemas.openxmlformats.org/officeDocument/2006/relationships/slide" Target="/ppt/slides/slide4.xml" Id="R809640d0bab64adc" /><Relationship Type="http://schemas.openxmlformats.org/officeDocument/2006/relationships/slide" Target="/ppt/slides/slide5.xml" Id="R831cc7e7bb85401f" /><Relationship Type="http://schemas.openxmlformats.org/officeDocument/2006/relationships/slide" Target="/ppt/slides/slide6.xml" Id="R8315597d90df4a40" /><Relationship Type="http://schemas.openxmlformats.org/officeDocument/2006/relationships/slide" Target="/ppt/slides/slide7.xml" Id="Ra1a0021a24ee4d8c" /><Relationship Type="http://schemas.openxmlformats.org/officeDocument/2006/relationships/slide" Target="/ppt/slides/slide8.xml" Id="R767955ab04774837" /><Relationship Type="http://schemas.openxmlformats.org/officeDocument/2006/relationships/slide" Target="/ppt/slides/slide9.xml" Id="Rbdd1b033d7b14b4f" /><Relationship Type="http://schemas.openxmlformats.org/officeDocument/2006/relationships/slide" Target="/ppt/slides/slide10.xml" Id="R780b33fcb9dd4936" /><Relationship Type="http://schemas.openxmlformats.org/officeDocument/2006/relationships/slide" Target="/ppt/slides/slide11.xml" Id="Raf485c8187804641" /><Relationship Type="http://schemas.openxmlformats.org/officeDocument/2006/relationships/slide" Target="/ppt/slides/slide12.xml" Id="R6edc8d5b329346ae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25a50cdcc921484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9e327c474cd42ba" /><Relationship Type="http://schemas.openxmlformats.org/officeDocument/2006/relationships/notesMaster" Target="/ppt/notesMasters/notesMaster1.xml" Id="R73c842f4b534466a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48af20115ebc47f7" /><Relationship Type="http://schemas.openxmlformats.org/officeDocument/2006/relationships/notesMaster" Target="/ppt/notesMasters/notesMaster1.xml" Id="R02103c5e638d4cf8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43d32e24af9b460f" /><Relationship Type="http://schemas.openxmlformats.org/officeDocument/2006/relationships/notesMaster" Target="/ppt/notesMasters/notesMaster1.xml" Id="R59d296645113489f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eae73d0592c641aa" /><Relationship Type="http://schemas.openxmlformats.org/officeDocument/2006/relationships/notesMaster" Target="/ppt/notesMasters/notesMaster1.xml" Id="Rfc7c71544aaf48b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1f347f8632d0412f" /><Relationship Type="http://schemas.openxmlformats.org/officeDocument/2006/relationships/notesMaster" Target="/ppt/notesMasters/notesMaster1.xml" Id="R3e6b2a98dfda4a4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5182dd28062412a" /><Relationship Type="http://schemas.openxmlformats.org/officeDocument/2006/relationships/notesMaster" Target="/ppt/notesMasters/notesMaster1.xml" Id="Rdc7ac290ea6c4dc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f4415e9da00b43c0" /><Relationship Type="http://schemas.openxmlformats.org/officeDocument/2006/relationships/notesMaster" Target="/ppt/notesMasters/notesMaster1.xml" Id="R79bcd0f583fa49ad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6190b93a66c745b8" /><Relationship Type="http://schemas.openxmlformats.org/officeDocument/2006/relationships/notesMaster" Target="/ppt/notesMasters/notesMaster1.xml" Id="Rd4c1cf400c4c4b9d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3fb214ffd49948bb" /><Relationship Type="http://schemas.openxmlformats.org/officeDocument/2006/relationships/notesMaster" Target="/ppt/notesMasters/notesMaster1.xml" Id="R5cb71ef5bd3b4bca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4c733c80dd064911" /><Relationship Type="http://schemas.openxmlformats.org/officeDocument/2006/relationships/notesMaster" Target="/ppt/notesMasters/notesMaster1.xml" Id="Rd8a28d3d4fbc421b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a6f4937f40d4f83" /><Relationship Type="http://schemas.openxmlformats.org/officeDocument/2006/relationships/notesMaster" Target="/ppt/notesMasters/notesMaster1.xml" Id="R9d79abb106704935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6b16dbf265b14722" /><Relationship Type="http://schemas.openxmlformats.org/officeDocument/2006/relationships/notesMaster" Target="/ppt/notesMasters/notesMaster1.xml" Id="R53df648cd07e48ad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dce464e6c444785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07d5071453354470" /><Relationship Type="http://schemas.openxmlformats.org/officeDocument/2006/relationships/slideLayout" Target="/ppt/slideLayouts/slideLayout1.xml" Id="R38aabdb7f1b74017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38aabdb7f1b74017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b28d9e46c74f22" /><Relationship Type="http://schemas.openxmlformats.org/officeDocument/2006/relationships/image" Target="/ppt/media/image.png" Id="R2d7cc8b5e270401b" /><Relationship Type="http://schemas.openxmlformats.org/officeDocument/2006/relationships/notesSlide" Target="/ppt/notesSlides/notesSlide1.xml" Id="Rcfc8b384dc68472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a92145e752e4533" /><Relationship Type="http://schemas.openxmlformats.org/officeDocument/2006/relationships/notesSlide" Target="/ppt/notesSlides/notesSlide10.xml" Id="Rd9a5d523599d4c35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bc0620741674a41" /><Relationship Type="http://schemas.openxmlformats.org/officeDocument/2006/relationships/image" Target="/ppt/media/image3.jpeg" Id="R03e9f7de9e0c468f" /><Relationship Type="http://schemas.openxmlformats.org/officeDocument/2006/relationships/image" Target="/ppt/media/image4.jpeg" Id="R97e21d6401524aaf" /><Relationship Type="http://schemas.openxmlformats.org/officeDocument/2006/relationships/image" Target="/ppt/media/image5.jpeg" Id="R05a62fae6c3d401b" /><Relationship Type="http://schemas.openxmlformats.org/officeDocument/2006/relationships/notesSlide" Target="/ppt/notesSlides/notesSlide11.xml" Id="Rff694818ba154c67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5ee0b0247874efb" /><Relationship Type="http://schemas.openxmlformats.org/officeDocument/2006/relationships/hyperlink" Target="https://www.idx.id/en/products/idx-data-services/" TargetMode="External" Id="Ra372b8c75b0545cd" /><Relationship Type="http://schemas.openxmlformats.org/officeDocument/2006/relationships/hyperlink" Target="https://www.idx.id/id/data-pasar/laporan-statistik/digital-statistic/" TargetMode="External" Id="Reabdbeb07c234060" /><Relationship Type="http://schemas.openxmlformats.org/officeDocument/2006/relationships/hyperlink" Target="https://web.ksei.co.id/archive_download/holding_composition" TargetMode="External" Id="Rb80e9cb841954364" /><Relationship Type="http://schemas.openxmlformats.org/officeDocument/2006/relationships/hyperlink" Target="https://web.ksei.co.id/publications/corporate-action-schedules/cash-dividend" TargetMode="External" Id="Rd1e3f423a4b24349" /><Relationship Type="http://schemas.openxmlformats.org/officeDocument/2006/relationships/hyperlink" Target="https://www.wip.ojk.go.id/id/regulasi/Pages/POJK-4-Tahun-2024-Laporan-Kepemilikan-atau-Setiap-Perubahan-Kepemilikan-Saham-Perusahaan-Terbuka-dan-Aktivitas-Menjaminkan.aspx" TargetMode="External" Id="Rb86ace40e6a44157" /><Relationship Type="http://schemas.openxmlformats.org/officeDocument/2006/relationships/hyperlink" Target="https://www.bi.go.id/id/statistik/ekonomi-keuangan/seki/default.aspx" TargetMode="External" Id="R6966d943f24647e5" /><Relationship Type="http://schemas.openxmlformats.org/officeDocument/2006/relationships/hyperlink" Target="https://www.minerba.esdm.go.id/index.php/harga_acuan" TargetMode="External" Id="R4cc490f8efb449ff" /><Relationship Type="http://schemas.openxmlformats.org/officeDocument/2006/relationships/hyperlink" Target="https://webapi.bps.go.id/developer" TargetMode="External" Id="Rdbeebbff200347ed" /><Relationship Type="http://schemas.openxmlformats.org/officeDocument/2006/relationships/hyperlink" Target="https://data.bmkg.go.id/prakiraan-cuaca/" TargetMode="External" Id="R86bd0ef955284ecc" /><Relationship Type="http://schemas.openxmlformats.org/officeDocument/2006/relationships/hyperlink" Target="https://firms.modaps.eosdis.nasa.gov/api/data_availability/" TargetMode="External" Id="Rae934ddd1637429c" /><Relationship Type="http://schemas.openxmlformats.org/officeDocument/2006/relationships/hyperlink" Target="https://doi.org/10.1016/S1386-4181(01)00024-6" TargetMode="External" Id="R7e90e293c516462f" /><Relationship Type="http://schemas.openxmlformats.org/officeDocument/2006/relationships/hyperlink" Target="https://doi.org/10.1086/296071" TargetMode="External" Id="Rcb1026e5eaef49e1" /><Relationship Type="http://schemas.openxmlformats.org/officeDocument/2006/relationships/hyperlink" Target="https://doi.org/10.1111/j.1540-6261.2012.01729.x" TargetMode="External" Id="R61287977e0f04a20" /><Relationship Type="http://schemas.openxmlformats.org/officeDocument/2006/relationships/hyperlink" Target="https://doi.org/10.1111/0022-1082.00265" TargetMode="External" Id="R718f7bc41059405d" /><Relationship Type="http://schemas.openxmlformats.org/officeDocument/2006/relationships/notesSlide" Target="/ppt/notesSlides/notesSlide12.xml" Id="Rb9533c3b0aee4450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91d864f7384fa6" /><Relationship Type="http://schemas.openxmlformats.org/officeDocument/2006/relationships/notesSlide" Target="/ppt/notesSlides/notesSlide2.xml" Id="R96a88695dd214b0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f241cc610d043fd" /><Relationship Type="http://schemas.openxmlformats.org/officeDocument/2006/relationships/notesSlide" Target="/ppt/notesSlides/notesSlide3.xml" Id="R8723009368fb4c9b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dae342870a7401a" /><Relationship Type="http://schemas.openxmlformats.org/officeDocument/2006/relationships/notesSlide" Target="/ppt/notesSlides/notesSlide4.xml" Id="Rce823edba54a4ad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da635a35d442e0" /><Relationship Type="http://schemas.openxmlformats.org/officeDocument/2006/relationships/image" Target="/ppt/media/image.jpeg" Id="Reaa188b7f99647ee" /><Relationship Type="http://schemas.openxmlformats.org/officeDocument/2006/relationships/notesSlide" Target="/ppt/notesSlides/notesSlide5.xml" Id="R9d39a48a2cb544b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da41028979b47ae" /><Relationship Type="http://schemas.openxmlformats.org/officeDocument/2006/relationships/image" Target="/ppt/media/image2.jpeg" Id="Rdd717300bdc14ed8" /><Relationship Type="http://schemas.openxmlformats.org/officeDocument/2006/relationships/notesSlide" Target="/ppt/notesSlides/notesSlide6.xml" Id="Rc2f0ed5a5ea9434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45c76eed504781" /><Relationship Type="http://schemas.openxmlformats.org/officeDocument/2006/relationships/notesSlide" Target="/ppt/notesSlides/notesSlide7.xml" Id="R30da6a5616dc45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3f80c241f4744fc" /><Relationship Type="http://schemas.openxmlformats.org/officeDocument/2006/relationships/notesSlide" Target="/ppt/notesSlides/notesSlide8.xml" Id="R7e4d98b05b08482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1b1f37a32d7455e" /><Relationship Type="http://schemas.openxmlformats.org/officeDocument/2006/relationships/notesSlide" Target="/ppt/notesSlides/notesSlide9.xml" Id="R38e8d9cc09d04bfc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F3565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d7cc8b5e270401b"/>
          <a:srcRect xmlns:a="http://schemas.openxmlformats.org/drawingml/2006/main" l="18640" t="0" r="1864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9239250" y="933450"/>
            <a:ext cx="2095500" cy="43434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95708A1-292F-43FB-A559-44772EA6E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"/>
            <a:ext cx="6286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rPr>
              <a:t>EKUITARA · BRIEF RISET · 17 JUL 2026</a:t>
            </a:r>
          </a:p>
        </p:txBody>
      </p:sp>
      <p:sp>
        <p:nvSpPr>
          <p:cNvPr id="3" name="cover-title">
            <a:extLst xmlns:a="http://schemas.openxmlformats.org/drawingml/2006/main">
              <a:ext uri="{FF2B5EF4-FFF2-40B4-BE49-F238E27FC236}">
                <a16:creationId xmlns:a16="http://schemas.microsoft.com/office/drawing/2014/main" id="{AA093AC1-4D4B-49A8-AC25-F226B06B73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181100"/>
            <a:ext cx="8096250" cy="2286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4000"/>
              </a:lnSpc>
              <a:buNone/>
              <a:defRPr sz="7500" b="1">
                <a:solidFill>
                  <a:srgbClr val="FFF6EC"/>
                </a:solidFill>
                <a:latin typeface="Fraunces"/>
                <a:ea typeface="Fraunces"/>
                <a:cs typeface="Fraunces"/>
              </a:defRPr>
            </a:pPr>
            <a:r>
              <a:rPr sz="7500" b="1">
                <a:solidFill>
                  <a:srgbClr val="FFF6EC"/>
                </a:solidFill>
                <a:latin typeface="Fraunces"/>
                <a:ea typeface="Fraunces"/>
                <a:cs typeface="Fraunces"/>
              </a:rPr>
              <a:t>INTELIJEN</a:t>
            </a:r>
          </a:p>
          <a:p xmlns:a="http://schemas.openxmlformats.org/drawingml/2006/main">
            <a:pPr algn="l">
              <a:lnSpc>
                <a:spcPct val="84000"/>
              </a:lnSpc>
              <a:buNone/>
              <a:defRPr sz="7500" b="1">
                <a:solidFill>
                  <a:srgbClr val="FFF6EC"/>
                </a:solidFill>
                <a:latin typeface="Fraunces"/>
                <a:ea typeface="Fraunces"/>
                <a:cs typeface="Fraunces"/>
              </a:defRPr>
            </a:pPr>
            <a:r>
              <a:rPr sz="7500" b="1">
                <a:solidFill>
                  <a:srgbClr val="FFF6EC"/>
                </a:solidFill>
                <a:latin typeface="Fraunces"/>
                <a:ea typeface="Fraunces"/>
                <a:cs typeface="Fraunces"/>
              </a:rPr>
              <a:t>TERBUKA.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583D22F-4284-4A0F-875B-B5F9F548C5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886200"/>
            <a:ext cx="7239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0674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2025" b="0">
                <a:solidFill>
                  <a:srgbClr val="FFF6E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2025" b="0">
                <a:solidFill>
                  <a:srgbClr val="FFF6EC"/>
                </a:solidFill>
                <a:latin typeface="Plus Jakarta Sans"/>
                <a:ea typeface="Plus Jakarta Sans"/>
                <a:cs typeface="Plus Jakarta Sans"/>
              </a:rPr>
              <a:t>Metode deterministik untuk membaca tekanan, kepemilikan, pendanaan, dan konteks operasi saham Indonesia - dari sumbernya.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DFB23A8-BDA3-4730-B8CE-F9B72CDA1C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676900"/>
            <a:ext cx="107442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BC0D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78845FB-A0FF-4D2C-A9C7-0FB545C99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67400"/>
            <a:ext cx="6858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rPr>
              <a:t>EOD · WIB · POINT-IN-TIME · SUMBER DAN HAK PAKAI DICATAT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3D01754-9F35-49F0-B053-D27D9F3875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5867400"/>
            <a:ext cx="4000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5762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FFF6EC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</p:spTree>
    <p:extLst>
      <p:ext uri="{BB962C8B-B14F-4D97-AF65-F5344CB8AC3E}">
        <p14:creationId xmlns:p14="http://schemas.microsoft.com/office/powerpoint/2010/main" val="917396627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4A3D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10">
            <a:extLst xmlns:a="http://schemas.openxmlformats.org/drawingml/2006/main">
              <a:ext uri="{FF2B5EF4-FFF2-40B4-BE49-F238E27FC236}">
                <a16:creationId xmlns:a16="http://schemas.microsoft.com/office/drawing/2014/main" id="{6DF48E6A-677F-4697-B009-F8C57CF31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B8AD9A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B8AD9A"/>
                </a:solidFill>
                <a:latin typeface="IBM Plex Mono"/>
                <a:ea typeface="IBM Plex Mono"/>
                <a:cs typeface="IBM Plex Mono"/>
              </a:rPr>
              <a:t>EKUITARA · HAK &amp; GATE PUBLIKASI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E42BBF0-72BE-4288-9C7E-711C2CE235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B8AD9A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B8AD9A"/>
                </a:solidFill>
                <a:latin typeface="IBM Plex Mono"/>
                <a:ea typeface="IBM Plex Mono"/>
                <a:cs typeface="IBM Plex Mono"/>
              </a:rPr>
              <a:t>10</a:t>
            </a:r>
          </a:p>
        </p:txBody>
      </p:sp>
      <p:sp>
        <p:nvSpPr>
          <p:cNvPr id="3" name="footer-rule-10">
            <a:extLst xmlns:a="http://schemas.openxmlformats.org/drawingml/2006/main">
              <a:ext uri="{FF2B5EF4-FFF2-40B4-BE49-F238E27FC236}">
                <a16:creationId xmlns:a16="http://schemas.microsoft.com/office/drawing/2014/main" id="{6811A5CA-4062-4A2F-AAB3-1B00E0901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544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86B1132-BDCB-4450-A553-87DA90197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B8AD9A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B8AD9A"/>
                </a:solidFill>
                <a:latin typeface="IBM Plex Mono"/>
                <a:ea typeface="IBM Plex Mono"/>
                <a:cs typeface="IBM Plex Mono"/>
              </a:rPr>
              <a:t>SUMBER: IDX TERMS · BMKG API DOCS · REGISTRY HAK EKUITARA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1CD3067-0CD2-49C9-950D-8BB1E91582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F5EAD7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F5EAD7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DA279BF-6243-4D13-9A8C-D91F662CA8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FAIL CLOSED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558EFC3-39B6-4EF1-94FD-A04EE42A6F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477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4050" b="1">
                <a:solidFill>
                  <a:srgbClr val="F5EAD7"/>
                </a:solidFill>
                <a:latin typeface="Fraunces"/>
                <a:ea typeface="Fraunces"/>
                <a:cs typeface="Fraunces"/>
              </a:defRPr>
            </a:pPr>
            <a:r>
              <a:rPr sz="4050" b="1">
                <a:solidFill>
                  <a:srgbClr val="F5EAD7"/>
                </a:solidFill>
                <a:latin typeface="Fraunces"/>
                <a:ea typeface="Fraunces"/>
                <a:cs typeface="Fraunces"/>
              </a:rPr>
              <a:t>Empat pintu sebelum satu angka tampil.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5FBA6D0-0195-4C54-9E80-E1175D86D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885950"/>
            <a:ext cx="9906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219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00" b="0">
                <a:solidFill>
                  <a:srgbClr val="B8AD9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00" b="0">
                <a:solidFill>
                  <a:srgbClr val="B8AD9A"/>
                </a:solidFill>
                <a:latin typeface="Plus Jakarta Sans"/>
                <a:ea typeface="Plus Jakarta Sans"/>
                <a:cs typeface="Plus Jakarta Sans"/>
              </a:rPr>
              <a:t>Sumber publik tidak otomatis bebas disalin. Ekuitara memisahkan hak akses, hak penggunaan, dan hak redistribusi.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1DF5FD0-EB22-48AC-A0EC-CE6323957D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895600"/>
            <a:ext cx="571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01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98E384F-DD94-4156-83ED-DB3CD48DC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28765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97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HAK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0A50913-711B-4EE4-952C-DF9684AC25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2876550"/>
            <a:ext cx="81534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Lisensi/izin/atribusi tercatat. Tanpa status hak, hanya tautan ke sumber.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5911350-AFF1-49A9-A9D2-56AC1D697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4861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544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54B1748-28D4-4840-B50B-2882E0EF1B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76650"/>
            <a:ext cx="571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02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8415D0C-C080-4793-8AF7-C57305026B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365760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97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WAKTU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BDE4F15-BCC7-45DA-B918-A0D12833EF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3657600"/>
            <a:ext cx="81534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Angka sudah terbit pada tanggal observasi; revisi tidak bocor ke masa lalu.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48275CC-395F-49C9-8937-2F482FF46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2672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544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79249B2-8A81-498C-B061-9539D9281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457700"/>
            <a:ext cx="571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03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5B6AF63-9095-4459-ADA3-261633D137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44386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97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INVARIAN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F4BDB9C-9614-4044-ABDD-F196B1B37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4438650"/>
            <a:ext cx="81534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Unit, OHLC, volume, total saham, dan rekonsiliasi keluarga data lolos.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86E9E56-338A-4B3D-9922-668E7BC7E5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482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544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7906A35-14DF-465F-A320-616E3A008B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38750"/>
            <a:ext cx="5715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04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78A7318D-ED1E-4D48-B9C2-BC999CEA8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71600" y="521970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97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KESEGARAN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1A3BF3A-F130-4B74-AFDC-3F7C89381A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29000" y="5219700"/>
            <a:ext cx="815340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F5EAD7"/>
                </a:solidFill>
                <a:latin typeface="Plus Jakarta Sans"/>
                <a:ea typeface="Plus Jakarta Sans"/>
                <a:cs typeface="Plus Jakarta Sans"/>
              </a:rPr>
              <a:t>Irama dan jadwal terbit sumber membuktikan status mutakhir; bukan asumsi.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017AAEE-18DF-49D2-9B4F-1E61695AE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8293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544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A49B556D-BCC4-4C99-A79F-1086FDF171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905500"/>
            <a:ext cx="10972800" cy="342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0E0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B98E185-65FC-427E-B648-41EAC035A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972175"/>
            <a:ext cx="106680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10000"/>
              </a:lnSpc>
              <a:buNone/>
              <a:defRPr sz="120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C7A568"/>
                </a:solidFill>
                <a:latin typeface="IBM Plex Mono"/>
                <a:ea typeface="IBM Plex Mono"/>
                <a:cs typeface="IBM Plex Mono"/>
              </a:rPr>
              <a:t>IDX Digital Statistics: penggunaan komersial perlu izin tertulis. Data display/non-display memakai lisensi IDX Data Services.</a:t>
            </a:r>
          </a:p>
        </p:txBody>
      </p:sp>
    </p:spTree>
    <p:extLst>
      <p:ext uri="{BB962C8B-B14F-4D97-AF65-F5344CB8AC3E}">
        <p14:creationId xmlns:p14="http://schemas.microsoft.com/office/powerpoint/2010/main" val="1994682470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FFF6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11">
            <a:extLst xmlns:a="http://schemas.openxmlformats.org/drawingml/2006/main">
              <a:ext uri="{FF2B5EF4-FFF2-40B4-BE49-F238E27FC236}">
                <a16:creationId xmlns:a16="http://schemas.microsoft.com/office/drawing/2014/main" id="{E5B16BE0-EA85-477E-B5E5-AB7B95A76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EKUITARA · BUKTI VISUAL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367D5C0-C15E-443C-B1C8-B623062E67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11</a:t>
            </a:r>
          </a:p>
        </p:txBody>
      </p:sp>
      <p:sp>
        <p:nvSpPr>
          <p:cNvPr id="3" name="footer-rule-11">
            <a:extLst xmlns:a="http://schemas.openxmlformats.org/drawingml/2006/main">
              <a:ext uri="{FF2B5EF4-FFF2-40B4-BE49-F238E27FC236}">
                <a16:creationId xmlns:a16="http://schemas.microsoft.com/office/drawing/2014/main" id="{D688F8EA-F742-4631-AEC5-4E71EA63D1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5D60876-F20E-4501-B782-ACF487A924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FOTO: WIKIMEDIA COMMONS · RIGHTS REVIEW 16 JUL 2026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2C13E44-12C0-4030-92BB-B5B63244BA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54E993C-E9A4-4C4F-B91B-2A6E718510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rPr>
              <a:t>FOTO &amp; DOKUMEN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BA87933-9ACA-4A3C-8BA3-FA0642C1C2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477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362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4050" b="1">
                <a:solidFill>
                  <a:srgbClr val="10151D"/>
                </a:solidFill>
                <a:latin typeface="Fraunces"/>
                <a:ea typeface="Fraunces"/>
                <a:cs typeface="Fraunces"/>
              </a:defRPr>
            </a:pPr>
            <a:r>
              <a:rPr sz="4050" b="1">
                <a:solidFill>
                  <a:srgbClr val="10151D"/>
                </a:solidFill>
                <a:latin typeface="Fraunces"/>
                <a:ea typeface="Fraunces"/>
                <a:cs typeface="Fraunces"/>
              </a:rPr>
              <a:t>Gambar harus membawa tanggal dan asal.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53DABFE-40FB-42F9-8694-BEEDE7C06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885950"/>
            <a:ext cx="9906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219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Carousel dan embed berita berfungsi sebagai pintu ke dokumen, bukan dekorasi atau bukti kinerja terkini.</a:t>
            </a:r>
          </a:p>
        </p:txBody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3e9f7de9e0c468f"/>
          <a:srcRect xmlns:a="http://schemas.openxmlformats.org/drawingml/2006/main" l="0" t="5478" r="0" b="547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2819400"/>
            <a:ext cx="3352800" cy="2000250"/>
          </a:xfrm>
          <a:prstGeom xmlns:a="http://schemas.openxmlformats.org/drawingml/2006/main" prst="rect">
            <a:avLst/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633C3E6-96DF-4B48-9E0D-88C7521BEA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953000"/>
            <a:ext cx="33528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BBCA · BANDUNG · 2014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1410571-FD50-438F-9DB3-9D7D38E3B3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38750"/>
            <a:ext cx="33528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BxHxTxCx · CC BY-SA 2.0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DA5F82F-6355-4610-82E2-3CB801EA35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505450"/>
            <a:ext cx="33528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Eksterior kantor BCA; konteks identitas, bukan kondisi kini.</a:t>
            </a:r>
          </a:p>
        </p:txBody>
      </p:sp>
      <p:pic>
        <p:nvPicPr>
          <p:cNvPr id="3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7e21d6401524aaf"/>
          <a:srcRect xmlns:a="http://schemas.openxmlformats.org/drawingml/2006/main" l="0" t="28688" r="0" b="28688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267200" y="2819400"/>
            <a:ext cx="3352800" cy="2000250"/>
          </a:xfrm>
          <a:prstGeom xmlns:a="http://schemas.openxmlformats.org/drawingml/2006/main" prst="rect">
            <a:avLst/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FC26031-4A18-4328-B45C-4EC114437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4953000"/>
            <a:ext cx="33528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BBRI · JAKARTA · 2025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76DDB1C-AACB-4CAB-A3E1-94CC10688B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238750"/>
            <a:ext cx="33528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Medelam · CC BY-SA 4.0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7A395FC-FFE4-4166-81BA-068C917293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67200" y="5505450"/>
            <a:ext cx="33528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Kantor pusat BRI; konteks tempat, bukan penilaian perusahaan.</a:t>
            </a:r>
          </a:p>
        </p:txBody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5a62fae6c3d401b"/>
          <a:srcRect xmlns:a="http://schemas.openxmlformats.org/drawingml/2006/main" l="0" t="10227" r="0" b="102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924800" y="2819400"/>
            <a:ext cx="3352800" cy="2000250"/>
          </a:xfrm>
          <a:prstGeom xmlns:a="http://schemas.openxmlformats.org/drawingml/2006/main" prst="rect">
            <a:avLst/>
          </a:prstGeom>
        </p:spPr>
      </p:pic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99C62DFE-422E-499E-A461-840A243D4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4953000"/>
            <a:ext cx="33528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TLKM · JAKARTA · 2024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C32C7C3-8C2D-4B21-943B-1807888F0E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5238750"/>
            <a:ext cx="33528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Aqilla Rahmi · CC BY 4.0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9091E72-EDC5-4362-8CE9-16417D5966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5505450"/>
            <a:ext cx="33528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3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Graha Merah Putih; foto tidak membuktikan kinerja operasional.</a:t>
            </a:r>
          </a:p>
        </p:txBody>
      </p:sp>
    </p:spTree>
    <p:extLst>
      <p:ext uri="{BB962C8B-B14F-4D97-AF65-F5344CB8AC3E}">
        <p14:creationId xmlns:p14="http://schemas.microsoft.com/office/powerpoint/2010/main" val="1427752945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7F4EE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12">
            <a:extLst xmlns:a="http://schemas.openxmlformats.org/drawingml/2006/main">
              <a:ext uri="{FF2B5EF4-FFF2-40B4-BE49-F238E27FC236}">
                <a16:creationId xmlns:a16="http://schemas.microsoft.com/office/drawing/2014/main" id="{1313A228-FEF0-44C0-BCD3-C6DBC86EAD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EKUITARA · INDEKS SUMBER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F3D8F7F-2FA1-40FC-8901-1A7DBFFAE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12</a:t>
            </a:r>
          </a:p>
        </p:txBody>
      </p:sp>
      <p:sp>
        <p:nvSpPr>
          <p:cNvPr id="3" name="footer-rule-12">
            <a:extLst xmlns:a="http://schemas.openxmlformats.org/drawingml/2006/main">
              <a:ext uri="{FF2B5EF4-FFF2-40B4-BE49-F238E27FC236}">
                <a16:creationId xmlns:a16="http://schemas.microsoft.com/office/drawing/2014/main" id="{4F34FAAE-6DF2-4E80-B871-B15B523B81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ADD153C-710E-46A4-AD04-41D81B441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DIULAS: 17 JUL 2026 · URL LENGKAP DAN METODE ADA DI CATATAN RISET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5664761-E45F-4CD9-AD49-D9F54A8457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2100E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2100E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EB9F684-3A16-4F91-8436-C8A7F561F6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rPr>
              <a:t>REFERENSI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62E8912-605A-49B8-9B55-02694AD535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477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4050" b="1">
                <a:solidFill>
                  <a:srgbClr val="12100E"/>
                </a:solidFill>
                <a:latin typeface="Fraunces"/>
                <a:ea typeface="Fraunces"/>
                <a:cs typeface="Fraunces"/>
              </a:defRPr>
            </a:pPr>
            <a:r>
              <a:rPr sz="4050" b="1">
                <a:solidFill>
                  <a:srgbClr val="12100E"/>
                </a:solidFill>
                <a:latin typeface="Fraunces"/>
                <a:ea typeface="Fraunces"/>
                <a:cs typeface="Fraunces"/>
              </a:rPr>
              <a:t>Sumber primer, metode terbuka.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FB60884-E3D3-4BB8-BCFD-25E3281A06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0764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C89F57A-284B-4C5A-BFE4-96EEE83B44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2098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a372b8c75b0545cd"/>
              </a:rPr>
              <a:t>IDX Data Services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B49DC03-910E-44E6-A557-10B0F5F3D7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6289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ED194D1-54C1-4A16-AEE8-90A2FF044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622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eabdbeb07c234060"/>
              </a:rPr>
              <a:t>IDX Digital Statistics / terms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8934CA6-723B-484F-A2B1-8B2C1DC357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813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32646E6-E91A-4F56-9C93-FA35270B5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3147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b80e9cb841954364"/>
              </a:rPr>
              <a:t>KSEI holding composition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82B4F7E-400D-47C2-941C-84953C6A3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338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2B203B87-9EE2-46D4-B236-1284C65852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8671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d1e3f423a4b24349"/>
              </a:rPr>
              <a:t>KSEI corporate actions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FD33F8E-0FCF-4004-B5CE-3B57E8307C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2862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8258B58-BE09-4D2C-8337-EF5A6AFFD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4196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b86ace40e6a44157"/>
              </a:rPr>
              <a:t>OJK POJK 4/2024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6076A66-D979-4367-A488-5B068C7102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8387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5DCE8A5-8547-40F5-B44A-3DCA2D164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9720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6966d943f24647e5"/>
              </a:rPr>
              <a:t>BI SEKI / JISDOR / SPIP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2DAC5441-06D9-402A-A807-87CB4E2D6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3911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5B18D54-85FC-45BB-AE87-6B2E6520A4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5245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4cc490f8efb449ff"/>
              </a:rPr>
              <a:t>ESDM harga acuan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0C8A730-348A-4604-878F-125FDC066B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0764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F427B40-B4F2-4EE3-AD59-8792663D3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2098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dbeebbff200347ed"/>
              </a:rPr>
              <a:t>BPS WebAPI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C523E377-49C8-4302-90A8-A06035DB0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6289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D4015E2-05DB-438F-BAD4-2196088EF2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7622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86bd0ef955284ecc"/>
              </a:rPr>
              <a:t>BMKG weather API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C35BDF8-9442-4C01-BE86-CC52E289F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1813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CCC1CB83-4FE4-4793-8C78-F9828573B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147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ae934ddd1637429c"/>
              </a:rPr>
              <a:t>NASA FIRMS / POWER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CE6BFFB-1E12-4C8E-B54A-1C2AFA944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7338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1B2DE066-526B-424E-A580-734E5C8CC4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8671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7e90e293c516462f"/>
              </a:rPr>
              <a:t>Amihud (2002)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9ADEAE7A-BA5A-4A33-B75E-94D5537CC9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C9F3ECB9-DD9B-4852-8266-D351FC686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4196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cb1026e5eaef49e1"/>
              </a:rPr>
              <a:t>Parkinson (1980)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28F6ABD4-20AD-4EFD-A00B-BC1B472E51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83870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E181A856-4E9B-4054-A201-51F13E116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97205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61287977e0f04a20"/>
              </a:rPr>
              <a:t>Corwin &amp; Schultz (2012)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4611F8FA-85E2-45EE-923D-1E4ABC749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5391150"/>
            <a:ext cx="5105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6F64570B-D37C-4942-87BC-64A11DD545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5524500"/>
            <a:ext cx="51054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08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 u="sng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  <a:hlinkClick xmlns:r="http://schemas.openxmlformats.org/officeDocument/2006/relationships" r:id="R718f7bc41059405d"/>
              </a:rPr>
              <a:t>Lo, Mamaysky &amp; Wang (2000)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7229F03-2199-417D-BDF0-397EA2E262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962650"/>
            <a:ext cx="10972800" cy="28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2100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1157DBBC-BF20-48EF-9A81-A52583F4B9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6019800"/>
            <a:ext cx="10668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10000"/>
              </a:lnSpc>
              <a:buNone/>
              <a:defRPr sz="975" b="1">
                <a:solidFill>
                  <a:srgbClr val="FFFFFF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1">
                <a:solidFill>
                  <a:srgbClr val="FFFFFF"/>
                </a:solidFill>
                <a:latin typeface="IBM Plex Mono"/>
                <a:ea typeface="IBM Plex Mono"/>
                <a:cs typeface="IBM Plex Mono"/>
              </a:rPr>
              <a:t>Ekuitara adalah referensi dan pendidikan publik. Semua metode harus dapat direproduksi; semua angka harus dapat ditelusuri.</a:t>
            </a:r>
          </a:p>
        </p:txBody>
      </p:sp>
    </p:spTree>
    <p:extLst>
      <p:ext uri="{BB962C8B-B14F-4D97-AF65-F5344CB8AC3E}">
        <p14:creationId xmlns:p14="http://schemas.microsoft.com/office/powerpoint/2010/main" val="61044532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E9FF4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D54339E-6DEA-4497-93D7-B8D05B2D6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191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rPr>
              <a:t>02 · KERANGKA DASAR HARGA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4D0DF8C-9B0D-4FEF-AE37-6B9362EFB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123950"/>
            <a:ext cx="9906000" cy="2190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6000"/>
              </a:lnSpc>
              <a:buNone/>
              <a:defRPr sz="7050" b="1">
                <a:solidFill>
                  <a:srgbClr val="101010"/>
                </a:solidFill>
                <a:latin typeface="Fraunces"/>
                <a:ea typeface="Fraunces"/>
                <a:cs typeface="Fraunces"/>
              </a:defRPr>
            </a:pPr>
            <a:r>
              <a:rPr sz="7050" b="1">
                <a:solidFill>
                  <a:srgbClr val="101010"/>
                </a:solidFill>
                <a:latin typeface="Fraunces"/>
                <a:ea typeface="Fraunces"/>
                <a:cs typeface="Fraunces"/>
              </a:rPr>
              <a:t>DASAR HARGA</a:t>
            </a:r>
          </a:p>
          <a:p xmlns:a="http://schemas.openxmlformats.org/drawingml/2006/main">
            <a:pPr algn="l">
              <a:lnSpc>
                <a:spcPct val="86000"/>
              </a:lnSpc>
              <a:buNone/>
              <a:defRPr sz="7050" b="1">
                <a:solidFill>
                  <a:srgbClr val="101010"/>
                </a:solidFill>
                <a:latin typeface="Fraunces"/>
                <a:ea typeface="Fraunces"/>
                <a:cs typeface="Fraunces"/>
              </a:defRPr>
            </a:pPr>
            <a:r>
              <a:rPr sz="7050" b="1">
                <a:solidFill>
                  <a:srgbClr val="101010"/>
                </a:solidFill>
                <a:latin typeface="Fraunces"/>
                <a:ea typeface="Fraunces"/>
                <a:cs typeface="Fraunces"/>
              </a:rPr>
              <a:t>BUKAN TITIK.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B79A399-2212-4C92-BB8A-DE553771CF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90950"/>
            <a:ext cx="114300" cy="1447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B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917E323-9671-4089-8B9A-D2C887E82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771900"/>
            <a:ext cx="9048750" cy="1600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25000"/>
              </a:lnSpc>
              <a:buNone/>
              <a:def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TEKANAN</a:t>
            </a:r>
            <a:r>
              <a: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 - harga, rentang, volume, dampak likuiditas</a:t>
            </a:r>
          </a:p>
          <a:p xmlns:a="http://schemas.openxmlformats.org/drawingml/2006/main">
            <a:pPr algn="l">
              <a:lnSpc>
                <a:spcPct val="125000"/>
              </a:lnSpc>
              <a:buNone/>
              <a:def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STABILISASI</a:t>
            </a:r>
            <a:r>
              <a: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 - basis direbut kembali tanpa lompatan aksi korporasi</a:t>
            </a:r>
          </a:p>
          <a:p xmlns:a="http://schemas.openxmlformats.org/drawingml/2006/main">
            <a:pPr algn="l">
              <a:lnSpc>
                <a:spcPct val="125000"/>
              </a:lnSpc>
              <a:buNone/>
              <a:def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KONFIRMASI</a:t>
            </a:r>
            <a:r>
              <a:rPr sz="1875" b="0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 - kepemilikan, pendanaan, dan hasil pasca-peristiwa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D38B27B-2951-4F82-80E4-709A944E90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676900"/>
            <a:ext cx="94297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222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5000"/>
              </a:lnSpc>
              <a:buNone/>
              <a:def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rPr>
              <a:t>Tidak ada satu indikator yang membuktikan pembalikan. Ekuitara menampilkan komponen, cakupan, dan alasan penahanan publikasi.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EAB3946-FE5A-4523-A15C-B95A1D670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6153150"/>
            <a:ext cx="2819400" cy="209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rPr>
              <a:t>OBSERVASI · BUKAN PREDIKSI</a:t>
            </a:r>
          </a:p>
        </p:txBody>
      </p:sp>
    </p:spTree>
    <p:extLst>
      <p:ext uri="{BB962C8B-B14F-4D97-AF65-F5344CB8AC3E}">
        <p14:creationId xmlns:p14="http://schemas.microsoft.com/office/powerpoint/2010/main" val="703560190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FF6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3">
            <a:extLst xmlns:a="http://schemas.openxmlformats.org/drawingml/2006/main">
              <a:ext uri="{FF2B5EF4-FFF2-40B4-BE49-F238E27FC236}">
                <a16:creationId xmlns:a16="http://schemas.microsoft.com/office/drawing/2014/main" id="{2536A1D5-371B-4DFB-B79C-76B87EBC41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EKUITARA · PETA SUMBER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6AEA98D-7DC0-4EEC-8B78-2408B40EE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03</a:t>
            </a:r>
          </a:p>
        </p:txBody>
      </p:sp>
      <p:sp>
        <p:nvSpPr>
          <p:cNvPr id="3" name="footer-rule-3">
            <a:extLst xmlns:a="http://schemas.openxmlformats.org/drawingml/2006/main">
              <a:ext uri="{FF2B5EF4-FFF2-40B4-BE49-F238E27FC236}">
                <a16:creationId xmlns:a16="http://schemas.microsoft.com/office/drawing/2014/main" id="{70011360-9260-45C3-AD16-9DDAD7B211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6EA7E657-906A-44E1-85BF-5661BC3506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SUMBER: IDX · KSEI · OJK · BI · ESDM · BPS · BMKG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43D0470-A062-4BB4-85B2-DFC402F472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31AB9E2-25DF-4969-85CB-3E659A0828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rPr>
              <a:t>MOAT INDONESIA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3AE8AA7-6EB9-4D37-BD96-D17FC10BB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9728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3525" b="1">
                <a:solidFill>
                  <a:srgbClr val="10151D"/>
                </a:solidFill>
                <a:latin typeface="Fraunces"/>
                <a:ea typeface="Fraunces"/>
                <a:cs typeface="Fraunces"/>
              </a:defRPr>
            </a:pPr>
            <a:r>
              <a:rPr sz="3525" b="1">
                <a:solidFill>
                  <a:srgbClr val="10151D"/>
                </a:solidFill>
                <a:latin typeface="Fraunces"/>
                <a:ea typeface="Fraunces"/>
                <a:cs typeface="Fraunces"/>
              </a:rPr>
              <a:t>Keunggulan ada pada sambungan sumber.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8F97E91-D918-4574-9C06-19D95FB799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790700"/>
            <a:ext cx="9906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219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Bukan menambah indikator generik, tetapi menyatukan harga, kontrol, pendanaan, dan operasi pada waktu yang benar.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01AA5D2-D5F3-4776-A135-6BE4C8A69F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813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547414A-4026-4FFB-9B7C-56DA2C944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9337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rPr>
              <a:t>01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1824578-BAA1-4446-955B-25718C34F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291465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rPr>
              <a:t>Harga &amp; aksi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9E3E167-6907-4233-AECA-0A76BB2D6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289560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IDX berlisensi untuk OHLCV EOD; KSEI untuk dividen, rapat, split, merger, dan identitas efek.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DFD4234-D432-4900-A8B2-F916CD404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004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F4F58B5-3546-48BD-AB90-4835432CA5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528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0F3565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0F3565"/>
                </a:solidFill>
                <a:latin typeface="IBM Plex Mono"/>
                <a:ea typeface="IBM Plex Mono"/>
                <a:cs typeface="IBM Plex Mono"/>
              </a:rPr>
              <a:t>02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DA3FD1B-0163-4101-B9C5-958FE76071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373380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rPr>
              <a:t>Kontrol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C66A97D-A419-4D8C-A6F5-2A27DD04F4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371475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Komposisi lokal-asing KSEI, pemegang &gt;1%, konsentrasi, serta laporan insider dan penjaminan saham.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E2B702C-DFAC-4FCD-9841-1F86E1892E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4196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82C5CE5-0963-493D-9EC9-651BEC3C0F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5720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5BC0DE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5BC0DE"/>
                </a:solidFill>
                <a:latin typeface="IBM Plex Mono"/>
                <a:ea typeface="IBM Plex Mono"/>
                <a:cs typeface="IBM Plex Mono"/>
              </a:rPr>
              <a:t>03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4E332A1-3A1E-4086-AB3F-790BB548FF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55295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rPr>
              <a:t>Makro &amp; operasi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A5929E6-1A5D-4833-941C-5606BC5D2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453390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BI untuk kurs, suku bunga, sistem pembayaran; ESDM/Kemendag untuk harga acuan; BPS/BMKG untuk konteks wilayah.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C431395-B549-4819-8C2F-FF4F337AF9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387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EC3D998-5FE9-4BE2-A21F-898020B997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3911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rPr>
              <a:t>04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B364CE9-E662-4A86-8D50-D17754257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537210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51D"/>
                </a:solidFill>
                <a:latin typeface="Plus Jakarta Sans"/>
                <a:ea typeface="Plus Jakarta Sans"/>
                <a:cs typeface="Plus Jakarta Sans"/>
              </a:rPr>
              <a:t>Hak pakai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F10CC6A-D2F1-4D16-9567-D8AABB9E8F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535305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Setiap keluarga data membawa status: publik, atribusi wajib, perlu izin, atau berlisensi. Akses bukan izin redistribusi.</a:t>
            </a:r>
          </a:p>
        </p:txBody>
      </p:sp>
    </p:spTree>
    <p:extLst>
      <p:ext uri="{BB962C8B-B14F-4D97-AF65-F5344CB8AC3E}">
        <p14:creationId xmlns:p14="http://schemas.microsoft.com/office/powerpoint/2010/main" val="160588333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FF8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4">
            <a:extLst xmlns:a="http://schemas.openxmlformats.org/drawingml/2006/main">
              <a:ext uri="{FF2B5EF4-FFF2-40B4-BE49-F238E27FC236}">
                <a16:creationId xmlns:a16="http://schemas.microsoft.com/office/drawing/2014/main" id="{07B4CA8C-B880-40EA-85D0-05B1F64A40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EKUITARA · PETA TEKANAN EOD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C3EC0B3-B60B-4DAC-83B7-F6B7E158B0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04</a:t>
            </a:r>
          </a:p>
        </p:txBody>
      </p:sp>
      <p:sp>
        <p:nvSpPr>
          <p:cNvPr id="3" name="footer-rule-4">
            <a:extLst xmlns:a="http://schemas.openxmlformats.org/drawingml/2006/main">
              <a:ext uri="{FF2B5EF4-FFF2-40B4-BE49-F238E27FC236}">
                <a16:creationId xmlns:a16="http://schemas.microsoft.com/office/drawing/2014/main" id="{80B2187F-FB47-4D4C-B710-1945E2E946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8375203-BE64-4D15-9702-2AE9D31CB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METODE: AMIHUD 2002 · PARKINSON 1980 · OHLCV BERLISENSI IDX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51BFA08-150D-4BE0-BB6B-DC2BB3F7C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D657C0D-9E47-4C1F-ABE5-BF5B694724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rPr>
              <a:t>WORKBENCH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5462B64-A951-4182-9D54-5B05FCF466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4775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4050" b="1">
                <a:solidFill>
                  <a:srgbClr val="23120B"/>
                </a:solidFill>
                <a:latin typeface="Fraunces"/>
                <a:ea typeface="Fraunces"/>
                <a:cs typeface="Fraunces"/>
              </a:defRPr>
            </a:pPr>
            <a:r>
              <a:rPr sz="4050" b="1">
                <a:solidFill>
                  <a:srgbClr val="23120B"/>
                </a:solidFill>
                <a:latin typeface="Fraunces"/>
                <a:ea typeface="Fraunces"/>
                <a:cs typeface="Fraunces"/>
              </a:rPr>
              <a:t>Tekanan terlihat sebagai konfluensi.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CDE3B85-AF9C-4D82-A068-2C21B2755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885950"/>
            <a:ext cx="99060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219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0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0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Satu panel membaca besarnya penurunan, kejutan return, partisipasi volume, basis harga, rentang, dampak likuiditas, dan cakupan asing.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10B32E9-607D-4192-8709-64A262996C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609850"/>
            <a:ext cx="10972800" cy="704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1DC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A49501B-517D-4772-9E46-86657C1D64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781300"/>
            <a:ext cx="10477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10000"/>
              </a:lnSpc>
              <a:buNone/>
              <a:defRPr sz="180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defRPr>
            </a:pPr>
            <a:r>
              <a:rPr sz="180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rPr>
              <a:t>robust-z20 + volume percentile20 + drawdown63 + VW basis20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C49BF26-F687-4362-B269-EAE8890D0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004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D2E9B15-0529-42D2-A7AA-8945911CC9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771900"/>
            <a:ext cx="2952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rPr>
              <a:t>TEKANAN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74C213C-297A-4ECF-B7C2-4C0B9511BF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171950"/>
            <a:ext cx="31432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drawdown 63 · robust return z · volume percentile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05A3E61-D888-435A-B818-1F7D36320E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0" y="3600450"/>
            <a:ext cx="190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3A01516-D3D2-4FD6-91C9-BA2E878E40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3771900"/>
            <a:ext cx="2952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rPr>
              <a:t>STRUKTUR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DDA18D9-7E1C-427E-A8EB-985CB9129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29100" y="4171950"/>
            <a:ext cx="314325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typical-price basis · Parkinson range volatility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0D30684-40DE-48D0-BC0B-DD2BB31125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3600450"/>
            <a:ext cx="190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F54CC6B-DFB9-4D5C-8E6B-3EDE510BF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3771900"/>
            <a:ext cx="2952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rPr>
              <a:t>FRIKSI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8A9A2D5-4CBD-4B6A-AA22-585627152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48600" y="4171950"/>
            <a:ext cx="32385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20000"/>
              </a:lnSpc>
              <a:buNone/>
              <a:def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725" b="0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Amihud-like price impact · foreign net/volume coverage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8902051-BEE5-429D-A715-95B87BB7D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38750"/>
            <a:ext cx="109728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3120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8672571-90F6-472E-A254-1121E1DDD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391150"/>
            <a:ext cx="105537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4000"/>
              </a:lnSpc>
              <a:buNone/>
              <a:defRPr sz="1650" b="1">
                <a:solidFill>
                  <a:srgbClr val="FFF1D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1">
                <a:solidFill>
                  <a:srgbClr val="FFF1DC"/>
                </a:solidFill>
                <a:latin typeface="Plus Jakarta Sans"/>
                <a:ea typeface="Plus Jakarta Sans"/>
                <a:cs typeface="Plus Jakarta Sans"/>
              </a:rPr>
              <a:t>Tahan publikasi bila OHLC tidak konsisten, |foreign net| &gt; volume, urutan tanggal rusak, atau lompatan close ≥50% mengindikasikan aksi korporasi belum disesuaikan.</a:t>
            </a:r>
          </a:p>
        </p:txBody>
      </p:sp>
    </p:spTree>
    <p:extLst>
      <p:ext uri="{BB962C8B-B14F-4D97-AF65-F5344CB8AC3E}">
        <p14:creationId xmlns:p14="http://schemas.microsoft.com/office/powerpoint/2010/main" val="111201017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5">
            <a:extLst xmlns:a="http://schemas.openxmlformats.org/drawingml/2006/main">
              <a:ext uri="{FF2B5EF4-FFF2-40B4-BE49-F238E27FC236}">
                <a16:creationId xmlns:a16="http://schemas.microsoft.com/office/drawing/2014/main" id="{7164570B-A4A4-4F2B-9F4F-A9DE667212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EKUITARA · KEPEMILIKAN &amp; KONTROL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096E308-F7D3-41BC-9393-00025F4637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05</a:t>
            </a:r>
          </a:p>
        </p:txBody>
      </p:sp>
      <p:sp>
        <p:nvSpPr>
          <p:cNvPr id="3" name="footer-rule-5">
            <a:extLst xmlns:a="http://schemas.openxmlformats.org/drawingml/2006/main">
              <a:ext uri="{FF2B5EF4-FFF2-40B4-BE49-F238E27FC236}">
                <a16:creationId xmlns:a16="http://schemas.microsoft.com/office/drawing/2014/main" id="{62AF69DA-885B-4F0F-9A1E-2F29D54A9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FD8A679-244D-436B-8C7A-1FA6AC904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6B6258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6B6258"/>
                </a:solidFill>
                <a:latin typeface="IBM Plex Mono"/>
                <a:ea typeface="IBM Plex Mono"/>
                <a:cs typeface="IBM Plex Mono"/>
              </a:rPr>
              <a:t>SUMBER: KSEI BULANAN · IDX &gt;1% · OJK POJK 4/2024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D785E50-A388-415F-99C4-02A60BA817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2100E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2100E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3F80885-BDBA-488E-921B-875B097639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62000"/>
            <a:ext cx="61912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69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4200" b="1">
                <a:solidFill>
                  <a:srgbClr val="12100E"/>
                </a:solidFill>
                <a:latin typeface="Fraunces"/>
                <a:ea typeface="Fraunces"/>
                <a:cs typeface="Fraunces"/>
              </a:defRPr>
            </a:pPr>
            <a:r>
              <a:rPr sz="4200" b="1">
                <a:solidFill>
                  <a:srgbClr val="12100E"/>
                </a:solidFill>
                <a:latin typeface="Fraunces"/>
                <a:ea typeface="Fraunces"/>
                <a:cs typeface="Fraunces"/>
              </a:rPr>
              <a:t>KONTROL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1871669-F5D7-4690-8D3D-271A0C652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504950"/>
            <a:ext cx="622935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12000"/>
              </a:lnSpc>
              <a:buNone/>
              <a:defRPr sz="1875" b="0">
                <a:solidFill>
                  <a:srgbClr val="6B6258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0">
                <a:solidFill>
                  <a:srgbClr val="6B6258"/>
                </a:solidFill>
                <a:latin typeface="Plus Jakarta Sans"/>
                <a:ea typeface="Plus Jakarta Sans"/>
                <a:cs typeface="Plus Jakarta Sans"/>
              </a:rPr>
              <a:t>Yang penting bukan hanya asing masuk atau keluar, tetapi siapa menyerap, seberapa terkonsentrasi, dan kapan perubahan itu diketahui.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F6F5480-1517-4C0E-B237-5EC7BC61B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24150"/>
            <a:ext cx="62293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C214C22-7FC5-46B1-910F-40952A150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9146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rPr>
              <a:t>ROTASI KUSTODI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B084E46-0AEE-4495-BE1B-4E23B2581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2895600"/>
            <a:ext cx="432435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rPr>
              <a:t>Δ saham per kategori pemegang / saham beredar, dibandingkan antar-snapshot KSEI; bukan aliran intrabulan.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DFAD44E-218B-4F29-9877-A49D9CC735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38550"/>
            <a:ext cx="62293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F171CAF-91B6-46ED-B287-93F4C73B1E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8290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rPr>
              <a:t>KONSENTRASI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23FAC4B-2DAA-4250-BF13-487B65CD28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3810000"/>
            <a:ext cx="43243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rPr>
              <a:t>HHI lower bound = Σ wᵢ². Effective positions = 1 / HHI. Tampilkan juga top-five shock tanpa menebak free float.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F3D91D5-5F40-4E46-9780-802346775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629150"/>
            <a:ext cx="62293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DC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BB97351-3614-47EA-88E4-588E8AF65D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81965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E31B23"/>
                </a:solidFill>
                <a:latin typeface="IBM Plex Mono"/>
                <a:ea typeface="IBM Plex Mono"/>
                <a:cs typeface="IBM Plex Mono"/>
              </a:rPr>
              <a:t>EVENT LEDGER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D77F2FE-B32C-452C-9EDA-7A87126704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14600" y="4800600"/>
            <a:ext cx="43243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4000"/>
              </a:lnSpc>
              <a:buNone/>
              <a:def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12100E"/>
                </a:solidFill>
                <a:latin typeface="Plus Jakarta Sans"/>
                <a:ea typeface="Plus Jakarta Sans"/>
                <a:cs typeface="Plus Jakarta Sans"/>
              </a:rPr>
              <a:t>Insider, pemegang &gt;1%, dan penjaminan saham dicatat sebagai peristiwa bertanggal - bukan skor bullish/bearish.</a:t>
            </a:r>
          </a:p>
        </p:txBody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aa188b7f99647ee"/>
          <a:srcRect xmlns:a="http://schemas.openxmlformats.org/drawingml/2006/main" l="0" t="13503" r="0" b="1350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334250" y="762000"/>
            <a:ext cx="4248150" cy="4762500"/>
          </a:xfrm>
          <a:prstGeom xmlns:a="http://schemas.openxmlformats.org/drawingml/2006/main" prst="rect">
            <a:avLst/>
          </a:prstGeom>
        </p:spPr>
      </p:pic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E73377B-FAB0-4914-AC49-BD8FC0FA0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34250" y="5524500"/>
            <a:ext cx="424815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2100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14A7633-C51E-4AAD-8EA8-C02EB0B6E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5619750"/>
            <a:ext cx="39433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6511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2000"/>
              </a:lnSpc>
              <a:buNone/>
              <a:defRPr sz="975" b="0">
                <a:solidFill>
                  <a:srgbClr val="FFFFFF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FFFFFF"/>
                </a:solidFill>
                <a:latin typeface="IBM Plex Mono"/>
                <a:ea typeface="IBM Plex Mono"/>
                <a:cs typeface="IBM Plex Mono"/>
              </a:rPr>
              <a:t>BMRI · KANTOR TUNJUNGAN · 2017</a:t>
            </a:r>
          </a:p>
          <a:p xmlns:a="http://schemas.openxmlformats.org/drawingml/2006/main">
            <a:pPr algn="l">
              <a:lnSpc>
                <a:spcPct val="112000"/>
              </a:lnSpc>
              <a:buNone/>
              <a:defRPr sz="975" b="0">
                <a:solidFill>
                  <a:srgbClr val="FFFFFF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FFFFFF"/>
                </a:solidFill>
                <a:latin typeface="IBM Plex Mono"/>
                <a:ea typeface="IBM Plex Mono"/>
                <a:cs typeface="IBM Plex Mono"/>
              </a:rPr>
              <a:t>Ya, saya inBaliTimur · CC BY-SA 2.0 ·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60423048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FF1D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6">
            <a:extLst xmlns:a="http://schemas.openxmlformats.org/drawingml/2006/main">
              <a:ext uri="{FF2B5EF4-FFF2-40B4-BE49-F238E27FC236}">
                <a16:creationId xmlns:a16="http://schemas.microsoft.com/office/drawing/2014/main" id="{ECCF33E9-C8A8-47C6-A854-79F2ADF52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EKUITARA · TEKANAN PENDANAAN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F991A07C-51BF-4152-9915-06AE1B5C1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06</a:t>
            </a:r>
          </a:p>
        </p:txBody>
      </p:sp>
      <p:sp>
        <p:nvSpPr>
          <p:cNvPr id="3" name="footer-rule-6">
            <a:extLst xmlns:a="http://schemas.openxmlformats.org/drawingml/2006/main">
              <a:ext uri="{FF2B5EF4-FFF2-40B4-BE49-F238E27FC236}">
                <a16:creationId xmlns:a16="http://schemas.microsoft.com/office/drawing/2014/main" id="{05BA2D49-07E4-4C85-81ED-781A7BCA25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62A2AB5-65AB-4833-A007-3538741A6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74604C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74604C"/>
                </a:solidFill>
                <a:latin typeface="IBM Plex Mono"/>
                <a:ea typeface="IBM Plex Mono"/>
                <a:cs typeface="IBM Plex Mono"/>
              </a:rPr>
              <a:t>SUMBER: FILINGS EMITEN · KSEI · IDX · METODE TERBUKA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05EA608-1B40-4904-B05F-F974AF93F5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23120B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pic>
        <p:nvPicPr>
          <p:cNvPr id="3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d717300bdc14ed8"/>
          <a:srcRect xmlns:a="http://schemas.openxmlformats.org/drawingml/2006/main" l="17150" t="0" r="1715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781050"/>
            <a:ext cx="4171950" cy="476250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F36F889-3B12-4991-91C1-272E81AA6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543550"/>
            <a:ext cx="4171950" cy="533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3120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DE235D8-5488-4B40-A513-763BBB13DD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5629275"/>
            <a:ext cx="38671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975" b="0">
                <a:solidFill>
                  <a:srgbClr val="FFF1DC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FFF1DC"/>
                </a:solidFill>
                <a:latin typeface="IBM Plex Mono"/>
                <a:ea typeface="IBM Plex Mono"/>
                <a:cs typeface="IBM Plex Mono"/>
              </a:rPr>
              <a:t>ASII · MENARA ASTRA · 2017</a:t>
            </a:r>
          </a:p>
          <a:p xmlns:a="http://schemas.openxmlformats.org/drawingml/2006/main">
            <a:pPr algn="l">
              <a:lnSpc>
                <a:spcPct val="110000"/>
              </a:lnSpc>
              <a:buNone/>
              <a:defRPr sz="975" b="0">
                <a:solidFill>
                  <a:srgbClr val="FFF1DC"/>
                </a:solidFill>
                <a:latin typeface="IBM Plex Mono"/>
                <a:ea typeface="IBM Plex Mono"/>
                <a:cs typeface="IBM Plex Mono"/>
              </a:defRPr>
            </a:pPr>
            <a:r>
              <a:rPr sz="975" b="0">
                <a:solidFill>
                  <a:srgbClr val="FFF1DC"/>
                </a:solidFill>
                <a:latin typeface="IBM Plex Mono"/>
                <a:ea typeface="IBM Plex Mono"/>
                <a:cs typeface="IBM Plex Mono"/>
              </a:rPr>
              <a:t>MrRamChandra · CC BY-SA 4.0 · Wikimedia Commons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F221E4C-A8C7-49AF-8A3B-D265A22317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781050"/>
            <a:ext cx="6324600" cy="666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697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4200" b="1">
                <a:solidFill>
                  <a:srgbClr val="23120B"/>
                </a:solidFill>
                <a:latin typeface="Fraunces"/>
                <a:ea typeface="Fraunces"/>
                <a:cs typeface="Fraunces"/>
              </a:defRPr>
            </a:pPr>
            <a:r>
              <a:rPr sz="4200" b="1">
                <a:solidFill>
                  <a:srgbClr val="23120B"/>
                </a:solidFill>
                <a:latin typeface="Fraunces"/>
                <a:ea typeface="Fraunces"/>
                <a:cs typeface="Fraunces"/>
              </a:rPr>
              <a:t>PENDANAAN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3854B68-BD9C-482D-B7C0-6BA5F962AA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1504950"/>
            <a:ext cx="632460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9926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75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Harga yang turun bisa bersamaan dengan tekanan modal. Baca kewajiban dan kapasitas kas sebelum menyebut stabilisasi.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222F8565-FFDE-4FDD-83BB-140C95D2F1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2590800"/>
            <a:ext cx="63246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2A8F439-4754-4C76-90C5-B5BDA7A7A7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27432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rPr>
              <a:t>01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51D476E-E3A8-41F0-AF18-07CC119151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2724150"/>
            <a:ext cx="1524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Jatuh tempo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16C3B7C-819C-4C31-AC48-E53BDAB9C0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2705100"/>
            <a:ext cx="38481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Pokok utang publik per 12 bulan, kupon, mata uang, jaminan, dan tanggal sumber.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A35A4879-ABD7-49EF-909B-8BE6CF5D1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3486150"/>
            <a:ext cx="63246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AFF6518-7C6F-424B-B0D8-3307F3320D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36385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rPr>
              <a:t>02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E324359-3B01-43A4-8764-C1B54F2FB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3619500"/>
            <a:ext cx="1524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Konversi kas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955E022-9411-4A8D-9792-2EF46D6B88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3600450"/>
            <a:ext cx="38481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CFO/share, kas bersih, belanja modal, dan keterlambatan kas terhadap laba.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DF84EBB-D6EF-41F3-9556-3B18E12FF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4381500"/>
            <a:ext cx="63246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A09A7D4-ECB2-4AA1-B80C-97E525BB6C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45339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C7491B"/>
                </a:solidFill>
                <a:latin typeface="IBM Plex Mono"/>
                <a:ea typeface="IBM Plex Mono"/>
                <a:cs typeface="IBM Plex Mono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80F1866-2410-4AA9-BFEE-12F0D57D28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4514850"/>
            <a:ext cx="1524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Dilusi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161F4DF-228B-43A7-895A-4F64A2EB2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4495800"/>
            <a:ext cx="38481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Saham baru / saham pra-aksi; TERP hanya jika harga, rasio, dan tanggal hak tervalidasi.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5A6B129-DAEC-4425-A4C3-535E3E9749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5276850"/>
            <a:ext cx="63246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FC8A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C6AA5EF-3E63-4966-8696-37CAEF7BB4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54292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2F6B45"/>
                </a:solidFill>
                <a:latin typeface="IBM Plex Mono"/>
                <a:ea typeface="IBM Plex Mono"/>
                <a:cs typeface="IBM Plex Mono"/>
              </a:rPr>
              <a:t>04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A122584-7C09-4EFF-8220-8F893BC667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57900" y="5410200"/>
            <a:ext cx="1524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23120B"/>
                </a:solidFill>
                <a:latin typeface="Plus Jakarta Sans"/>
                <a:ea typeface="Plus Jakarta Sans"/>
                <a:cs typeface="Plus Jakarta Sans"/>
              </a:rPr>
              <a:t>Daya tahan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84AAAC4-428F-4DE9-B2E0-B58542E8F6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5391150"/>
            <a:ext cx="384810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74604C"/>
                </a:solidFill>
                <a:latin typeface="Plus Jakarta Sans"/>
                <a:ea typeface="Plus Jakarta Sans"/>
                <a:cs typeface="Plus Jakarta Sans"/>
              </a:rPr>
              <a:t>Kas / arus keluar bulanan untuk pendidikan; input lokal, tanpa ambang saran atau alokasi.</a:t>
            </a:r>
          </a:p>
        </p:txBody>
      </p:sp>
    </p:spTree>
    <p:extLst>
      <p:ext uri="{BB962C8B-B14F-4D97-AF65-F5344CB8AC3E}">
        <p14:creationId xmlns:p14="http://schemas.microsoft.com/office/powerpoint/2010/main" val="1536957228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FFFF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rome-7">
            <a:extLst xmlns:a="http://schemas.openxmlformats.org/drawingml/2006/main">
              <a:ext uri="{FF2B5EF4-FFF2-40B4-BE49-F238E27FC236}">
                <a16:creationId xmlns:a16="http://schemas.microsoft.com/office/drawing/2014/main" id="{124CFFB8-79C7-45EB-A94F-80EA6512B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5524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EKUITARA · KONTEKS OPERASI</a:t>
            </a:r>
          </a:p>
        </p:txBody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258706A-5444-48D9-AC9E-BB745387C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304800"/>
            <a:ext cx="5334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200" b="1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07</a:t>
            </a:r>
          </a:p>
        </p:txBody>
      </p:sp>
      <p:sp>
        <p:nvSpPr>
          <p:cNvPr id="3" name="footer-rule-7">
            <a:extLst xmlns:a="http://schemas.openxmlformats.org/drawingml/2006/main">
              <a:ext uri="{FF2B5EF4-FFF2-40B4-BE49-F238E27FC236}">
                <a16:creationId xmlns:a16="http://schemas.microsoft.com/office/drawing/2014/main" id="{C4CC071F-4835-4962-9399-5E0AF362D0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8CFC4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C14727EF-6FDD-485A-9CA0-DE6B6DC831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953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69717D"/>
                </a:solidFill>
                <a:latin typeface="IBM Plex Mono"/>
                <a:ea typeface="IBM Plex Mono"/>
                <a:cs typeface="IBM Plex Mono"/>
              </a:rPr>
              <a:t>SUMBER: ESDM · KEMENDAG · BI · BPS · BMKG · NASA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CA4F6D4-20CC-45F2-85E9-0E9F27CD5D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0125" y="6534150"/>
            <a:ext cx="296227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86096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BUKAN KUOTASI REAL-TIME · BUKAN REKOMENDASI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06A2E6A-BCA1-4286-9100-E66CFC5FAE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85800"/>
            <a:ext cx="7429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D71920"/>
                </a:solidFill>
                <a:latin typeface="IBM Plex Mono"/>
                <a:ea typeface="IBM Plex Mono"/>
                <a:cs typeface="IBM Plex Mono"/>
              </a:rPr>
              <a:t>DATA DI LUAR HARGA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ABA44AE-52F0-4AAE-90D2-F59957A68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047750"/>
            <a:ext cx="1047750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95000"/>
              </a:lnSpc>
              <a:buNone/>
              <a:defRPr sz="3525" b="1">
                <a:solidFill>
                  <a:srgbClr val="10151D"/>
                </a:solidFill>
                <a:latin typeface="Fraunces"/>
                <a:ea typeface="Fraunces"/>
                <a:cs typeface="Fraunces"/>
              </a:defRPr>
            </a:pPr>
            <a:r>
              <a:rPr sz="3525" b="1">
                <a:solidFill>
                  <a:srgbClr val="10151D"/>
                </a:solidFill>
                <a:latin typeface="Fraunces"/>
                <a:ea typeface="Fraunces"/>
                <a:cs typeface="Fraunces"/>
              </a:rPr>
              <a:t>Eksposur harus dipetakan sebelum datanya dipakai.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585600B-F073-45E9-9BFB-0665AAC26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152650"/>
            <a:ext cx="99060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4162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8000"/>
              </a:lnSpc>
              <a:buNone/>
              <a:def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00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Cuaca, api, komoditas, kurs, pembayaran, dan wilayah hanya bernilai jika lokasi, segmen, unit, lag, serta periode emiten sudah terverifikasi.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EEF602D-C043-43E5-A0FC-46E1851E1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781300"/>
            <a:ext cx="1143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192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EEBD943F-7AC3-4661-92C0-948B22EC4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2857500"/>
            <a:ext cx="2571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KOMODITAS → IDR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AF72BA2-8104-4A0E-B7FD-9EF6EBE23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2838450"/>
            <a:ext cx="7924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97403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HBA/HMA atau harga referensi → JISDOR → volume dan formula kontrak yang benar-benar diungkapkan emiten.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D7B677C-EC8B-4AE7-BA41-751E5D6495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571875"/>
            <a:ext cx="1143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3565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E2B0B00-A964-4FC3-B01E-9995FC0A5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648075"/>
            <a:ext cx="2571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CUACA &amp; API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0490EF6-3DC0-4151-AD29-1578083F6A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3629025"/>
            <a:ext cx="7924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97403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BMKG untuk prakiraan; NASA POWER/FIRMS untuk konteks historis. Cocokkan ke koordinat operasi, bukan alamat kantor.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2268F92-4BA9-4A02-AF85-5036D7512D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362450"/>
            <a:ext cx="1143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BC0DE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6704E16-B3BD-48BE-80F2-3B361725E2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4438650"/>
            <a:ext cx="2571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PERMINTAAN WILAYAH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B2F036A-93DE-4A84-ACD0-FDB1F973C2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4419600"/>
            <a:ext cx="7924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97403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BPS regional dan BI SPIP memberi konteks konsumsi/transaksi; hindari menyamakan indikator makro dengan pendapatan emiten.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4CD0FCC-D8B9-48B4-AAAF-C499D7A5D1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153025"/>
            <a:ext cx="114300" cy="609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7192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C627331A-0D59-4F9B-AF38-E7435D0B48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229225"/>
            <a:ext cx="25717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defRPr>
            </a:pPr>
            <a:r>
              <a:rPr sz="1350" b="1">
                <a:solidFill>
                  <a:srgbClr val="10151D"/>
                </a:solidFill>
                <a:latin typeface="IBM Plex Mono"/>
                <a:ea typeface="IBM Plex Mono"/>
                <a:cs typeface="IBM Plex Mono"/>
              </a:rPr>
              <a:t>JEDA PUBLIKASI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E9B1F74-746E-466B-84B7-A2F2FB4EAE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10175"/>
            <a:ext cx="79248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ctr">
            <a:normAutofit fontScale="97403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575" b="0">
                <a:solidFill>
                  <a:srgbClr val="69717D"/>
                </a:solidFill>
                <a:latin typeface="Plus Jakarta Sans"/>
                <a:ea typeface="Plus Jakarta Sans"/>
                <a:cs typeface="Plus Jakarta Sans"/>
              </a:rPr>
              <a:t>Simpan observed period, publication time, retrieval time, revisi, checksum, dan unit sumber sebelum derivasi.</a:t>
            </a:r>
          </a:p>
        </p:txBody>
      </p:sp>
    </p:spTree>
    <p:extLst>
      <p:ext uri="{BB962C8B-B14F-4D97-AF65-F5344CB8AC3E}">
        <p14:creationId xmlns:p14="http://schemas.microsoft.com/office/powerpoint/2010/main" val="192488916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1B111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E8EAD8F-081E-4185-8137-518CC9F681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2571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0B1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C0C37AB-2006-47DE-B890-93F89F2636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1950"/>
            <a:ext cx="495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B8AABE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B8AABE"/>
                </a:solidFill>
                <a:latin typeface="IBM Plex Mono"/>
                <a:ea typeface="IBM Plex Mono"/>
                <a:cs typeface="IBM Plex Mono"/>
              </a:rPr>
              <a:t>08 · VALIDASI POINT-IN-TIME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DA4BDB0-0832-4144-85A2-CD4807E394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781050"/>
            <a:ext cx="9906000" cy="1476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86000"/>
              </a:lnSpc>
              <a:buNone/>
              <a:defRPr sz="5250" b="1">
                <a:solidFill>
                  <a:srgbClr val="FFF7E8"/>
                </a:solidFill>
                <a:latin typeface="Fraunces"/>
                <a:ea typeface="Fraunces"/>
                <a:cs typeface="Fraunces"/>
              </a:defRPr>
            </a:pPr>
            <a:r>
              <a:rPr sz="5250" b="1">
                <a:solidFill>
                  <a:srgbClr val="FFF7E8"/>
                </a:solidFill>
                <a:latin typeface="Fraunces"/>
                <a:ea typeface="Fraunces"/>
                <a:cs typeface="Fraunces"/>
              </a:rPr>
              <a:t>DIKETAHUI</a:t>
            </a:r>
          </a:p>
          <a:p xmlns:a="http://schemas.openxmlformats.org/drawingml/2006/main">
            <a:pPr algn="l">
              <a:lnSpc>
                <a:spcPct val="86000"/>
              </a:lnSpc>
              <a:buNone/>
              <a:defRPr sz="5250" b="1">
                <a:solidFill>
                  <a:srgbClr val="FFF7E8"/>
                </a:solidFill>
                <a:latin typeface="Fraunces"/>
                <a:ea typeface="Fraunces"/>
                <a:cs typeface="Fraunces"/>
              </a:defRPr>
            </a:pPr>
            <a:r>
              <a:rPr sz="5250" b="1">
                <a:solidFill>
                  <a:srgbClr val="FFF7E8"/>
                </a:solidFill>
                <a:latin typeface="Fraunces"/>
                <a:ea typeface="Fraunces"/>
                <a:cs typeface="Fraunces"/>
              </a:rPr>
              <a:t>PADA WAKTU ITU.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7CCE860-7D47-4FC4-8FDD-5E520DBA5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67625" y="1485900"/>
            <a:ext cx="390525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r">
              <a:lnSpc>
                <a:spcPct val="108000"/>
              </a:lnSpc>
              <a:buNone/>
              <a:defRPr sz="1650" b="0">
                <a:solidFill>
                  <a:srgbClr val="B8AABE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B8AABE"/>
                </a:solidFill>
                <a:latin typeface="Plus Jakarta Sans"/>
                <a:ea typeface="Plus Jakarta Sans"/>
                <a:cs typeface="Plus Jakarta Sans"/>
              </a:rPr>
              <a:t>Tanpa bitemporal ledger, backtest mudah memakai fakta masa depan.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FFBD320-9048-4566-9325-1D8C561D6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952750"/>
            <a:ext cx="24003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A263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9332881-768F-4B42-8C87-0A4FB0B872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43250"/>
            <a:ext cx="2400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FF2D55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FF2D55"/>
                </a:solidFill>
                <a:latin typeface="IBM Plex Mono"/>
                <a:ea typeface="IBM Plex Mono"/>
                <a:cs typeface="IBM Plex Mono"/>
              </a:rPr>
              <a:t>01 · JOIN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3925E66-8B2F-4AEB-910A-E556A06A24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600450"/>
            <a:ext cx="2400300" cy="1562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9000"/>
              </a:lnSpc>
              <a:buNone/>
              <a:def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rPr>
              <a:t>Gunakan publication time, bukan hanya period end. Simpan revisi; jangan menulis ulang sejarah.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E42FBB3-C544-4CBC-ACAB-E5E8CA6BCB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2952750"/>
            <a:ext cx="24003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A263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429EF6A-2ADC-4FB8-BD22-9BB3D66769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3143250"/>
            <a:ext cx="2400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00D084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00D084"/>
                </a:solidFill>
                <a:latin typeface="IBM Plex Mono"/>
                <a:ea typeface="IBM Plex Mono"/>
                <a:cs typeface="IBM Plex Mono"/>
              </a:rPr>
              <a:t>02 · ADJUST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95F2570-6787-4871-BAA7-8CC778235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52800" y="3600450"/>
            <a:ext cx="2400300" cy="1562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9000"/>
              </a:lnSpc>
              <a:buNone/>
              <a:def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rPr>
              <a:t>Return harus disesuaikan aksi korporasi dan mencakup saham yang delisting.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8ABAC5C-82AC-4E79-BFD3-0966B8445E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2952750"/>
            <a:ext cx="24003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A263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C2785B5-7834-4844-8191-72E9C62BED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143250"/>
            <a:ext cx="2400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FF2D55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FF2D55"/>
                </a:solidFill>
                <a:latin typeface="IBM Plex Mono"/>
                <a:ea typeface="IBM Plex Mono"/>
                <a:cs typeface="IBM Plex Mono"/>
              </a:rPr>
              <a:t>03 · OUTCOME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F4B0A09-0EBF-49FF-90EC-6F487B4FD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3600450"/>
            <a:ext cx="2400300" cy="1562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9000"/>
              </a:lnSpc>
              <a:buNone/>
              <a:def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rPr>
              <a:t>5/20/60 EOD; de-cluster events, purge overlap, split walk-forward.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C9F9957-A34D-42F7-9632-2D1D25880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952750"/>
            <a:ext cx="24003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A263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3972480-69DA-439A-987D-260BB44129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3143250"/>
            <a:ext cx="24003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00D084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00D084"/>
                </a:solidFill>
                <a:latin typeface="IBM Plex Mono"/>
                <a:ea typeface="IBM Plex Mono"/>
                <a:cs typeface="IBM Plex Mono"/>
              </a:rPr>
              <a:t>04 · UNCERTAINTY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5BB56D8-D786-4B16-8229-82180B0163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3600450"/>
            <a:ext cx="2400300" cy="1562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9000"/>
              </a:lnSpc>
              <a:buNone/>
              <a:def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FFF7E8"/>
                </a:solidFill>
                <a:latin typeface="Plus Jakarta Sans"/>
                <a:ea typeface="Plus Jakarta Sans"/>
                <a:cs typeface="Plus Jakarta Sans"/>
              </a:rPr>
              <a:t>Laporkan N, median, IQR, bootstrap interval, dan kasus yang ditahan.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C127088-4CAD-4717-A25F-77CDA3B21C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391150"/>
            <a:ext cx="109728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0B12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5ABBB5FE-F631-40F2-929F-19F43FE8C9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505450"/>
            <a:ext cx="1059180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ctr">
              <a:lnSpc>
                <a:spcPct val="102000"/>
              </a:lnSpc>
              <a:buNone/>
              <a:defRPr sz="1650" b="1">
                <a:solidFill>
                  <a:srgbClr val="FFD60A"/>
                </a:solidFill>
                <a:latin typeface="IBM Plex Mono"/>
                <a:ea typeface="IBM Plex Mono"/>
                <a:cs typeface="IBM Plex Mono"/>
              </a:defRPr>
            </a:pPr>
            <a:r>
              <a:rPr sz="1650" b="1">
                <a:solidFill>
                  <a:srgbClr val="FFD60A"/>
                </a:solidFill>
                <a:latin typeface="IBM Plex Mono"/>
                <a:ea typeface="IBM Plex Mono"/>
                <a:cs typeface="IBM Plex Mono"/>
              </a:rPr>
              <a:t>BLOKIR SAAT INI · OHLC mentah/tidak disesuaikan belum layak untuk kovarians multi-tahun, drawdown/CDaR, atau event study.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FB3E4E5-1A37-48AE-B5CB-E101CB2C75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A263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2B34E20-6D23-4E89-AC33-5658BFCC5C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87630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0">
                <a:solidFill>
                  <a:srgbClr val="B8AABE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0">
                <a:solidFill>
                  <a:srgbClr val="B8AABE"/>
                </a:solidFill>
                <a:latin typeface="IBM Plex Mono"/>
                <a:ea typeface="IBM Plex Mono"/>
                <a:cs typeface="IBM Plex Mono"/>
              </a:rPr>
              <a:t>METODE: POINT-IN-TIME JOIN · EVENT DE-CLUSTERING · WALK-FORWARD · BOOTSTRAP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0CC73F1-729B-49C2-B457-3400FB0F36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0" y="6534150"/>
            <a:ext cx="20574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FFF7E8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FFF7E8"/>
                </a:solidFill>
                <a:latin typeface="IBM Plex Mono"/>
                <a:ea typeface="IBM Plex Mono"/>
                <a:cs typeface="IBM Plex Mono"/>
              </a:rPr>
              <a:t>BUKAN REKOMENDASI</a:t>
            </a:r>
          </a:p>
        </p:txBody>
      </p:sp>
    </p:spTree>
    <p:extLst>
      <p:ext uri="{BB962C8B-B14F-4D97-AF65-F5344CB8AC3E}">
        <p14:creationId xmlns:p14="http://schemas.microsoft.com/office/powerpoint/2010/main" val="532937325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4FF8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B06D7E6-6C80-400D-9D93-8C5D999C29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1847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9FF4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85FEDFD-C9FA-45C6-B9A4-479991B257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04800"/>
            <a:ext cx="4762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275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defRPr>
            </a:pPr>
            <a:r>
              <a:rPr sz="1275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rPr>
              <a:t>09 · LAB EDUKASI LOKAL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D245494-A58D-4F13-8D41-CF4737DFE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7700"/>
            <a:ext cx="3429000" cy="990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91614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6450" b="1">
                <a:solidFill>
                  <a:srgbClr val="101010"/>
                </a:solidFill>
                <a:latin typeface="Fraunces"/>
                <a:ea typeface="Fraunces"/>
                <a:cs typeface="Fraunces"/>
              </a:defRPr>
            </a:pPr>
            <a:r>
              <a:rPr sz="6450" b="1">
                <a:solidFill>
                  <a:srgbClr val="101010"/>
                </a:solidFill>
                <a:latin typeface="Fraunces"/>
                <a:ea typeface="Fraunces"/>
                <a:cs typeface="Fraunces"/>
              </a:rPr>
              <a:t>LAB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E0B7CE9-4A41-4337-A682-83B415102C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19750" y="685800"/>
            <a:ext cx="596265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2000"/>
              </a:lnSpc>
              <a:buNone/>
              <a:defRPr sz="1950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950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Kalkulator membaca bentuk risiko.</a:t>
            </a:r>
          </a:p>
          <a:p xmlns:a="http://schemas.openxmlformats.org/drawingml/2006/main">
            <a:pPr algn="r">
              <a:lnSpc>
                <a:spcPct val="112000"/>
              </a:lnSpc>
              <a:buNone/>
              <a:defRPr sz="1950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950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Tidak memberi bobot atau keputusan.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6D0FC9F-E3A0-4A1B-8F9A-5941BE2AB2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2860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0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2B35E6A-B54B-4956-92C0-C56627D31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24384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rPr>
              <a:t>01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9E3DA89-1AE6-4DAB-9012-FB9F9E12C0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241935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Daya tahan kas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6B94DEB-CD4D-4F34-B5D5-4E977FA2C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240030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rPr>
              <a:t>(kas - shock) / max(pengeluaran - pendapatan stres, 0). Input tetap di browser.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B532178-E70C-4863-9BE3-A04D7EEE26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194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0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024541C-B461-4AFB-ACF8-6347C98600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3718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rPr>
              <a:t>02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CE6B4AB-B6B4-4892-9E1D-63AF8FFE3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335280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Konsentrasi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7262E66-3ED1-4B66-AD3D-5AB518AFA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333375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rPr>
              <a:t>HHI = Σ wᵢ²; effective positions = 1 / HHI; tampilkan porsi belum dialokasikan.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539C59B-8CFE-4FCD-A74C-6CE6844A55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1529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0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AA9852F-EEBF-4889-8FFE-F4CAB842B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30530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19B423F-83B4-4D34-BBD2-E8A8FBD839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428625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Uji skenario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57E7EEE-37B3-4B53-9916-A07766352B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426720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rPr>
              <a:t>Kontribusi = bobot × shock. Jumlahkan dampak; jangan mengubahnya menjadi probabilitas.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8B8336AD-3948-4590-8E38-67731D92D6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0863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0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CE5DDD2-AA30-4501-BC5F-8A66E75374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5238750"/>
            <a:ext cx="6858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defRPr>
            </a:pPr>
            <a:r>
              <a:rPr sz="1425" b="1">
                <a:solidFill>
                  <a:srgbClr val="006BFF"/>
                </a:solidFill>
                <a:latin typeface="IBM Plex Mono"/>
                <a:ea typeface="IBM Plex Mono"/>
                <a:cs typeface="IBM Plex Mono"/>
              </a:rPr>
              <a:t>04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2AAE0AB-9114-4953-AD41-618AD06975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09700" y="5219700"/>
            <a:ext cx="27622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875" b="1">
                <a:solidFill>
                  <a:srgbClr val="101010"/>
                </a:solidFill>
                <a:latin typeface="Plus Jakarta Sans"/>
                <a:ea typeface="Plus Jakarta Sans"/>
                <a:cs typeface="Plus Jakarta Sans"/>
              </a:rPr>
              <a:t>Kurva likuidasi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F93018B-4BA5-43A5-B3CF-47419C83F3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24350" y="5200650"/>
            <a:ext cx="7258050" cy="647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Autofit/>
          </a:bodyPr>
          <a:lstStyle xmlns:a="http://schemas.openxmlformats.org/drawingml/2006/main"/>
          <a:p xmlns:a="http://schemas.openxmlformats.org/drawingml/2006/main">
            <a:pPr algn="l">
              <a:lnSpc>
                <a:spcPct val="105000"/>
              </a:lnSpc>
              <a:buNone/>
              <a:def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defRPr>
            </a:pPr>
            <a:r>
              <a:rPr sz="1650" b="0">
                <a:solidFill>
                  <a:srgbClr val="43432A"/>
                </a:solidFill>
                <a:latin typeface="Plus Jakarta Sans"/>
                <a:ea typeface="Plus Jakarta Sans"/>
                <a:cs typeface="Plus Jakarta Sans"/>
              </a:rPr>
              <a:t>Estimasi hari likuidasi berdasarkan partisipasi volume dan price impact - deskriptif, bukan jaminan eksekusi.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FEC7CBF-D2C5-402F-A468-F065AA3C13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41985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010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4C014F4-526A-445F-A90C-05F53E0A78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534150"/>
            <a:ext cx="781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l">
              <a:lnSpc>
                <a:spcPct val="110000"/>
              </a:lnSpc>
              <a:buNone/>
              <a:defRPr sz="105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rPr>
              <a:t>LOKAL · TANPA AKUN · TANPA UNGGAH PORTOFOLIO · TANPA AMBANG SARAN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C9229F82-15FD-41E9-9217-09236CFC6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0" y="6534150"/>
            <a:ext cx="20574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wrap="square" lIns="0" tIns="0" rIns="0" bIns="0" anchor="t">
            <a:normAutofit fontScale="100000"/>
          </a:bodyPr>
          <a:lstStyle xmlns:a="http://schemas.openxmlformats.org/drawingml/2006/main"/>
          <a:p xmlns:a="http://schemas.openxmlformats.org/drawingml/2006/main">
            <a:pPr algn="r">
              <a:lnSpc>
                <a:spcPct val="110000"/>
              </a:lnSpc>
              <a:buNone/>
              <a:defRPr sz="105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defRPr>
            </a:pPr>
            <a:r>
              <a:rPr sz="1050" b="1">
                <a:solidFill>
                  <a:srgbClr val="101010"/>
                </a:solidFill>
                <a:latin typeface="IBM Plex Mono"/>
                <a:ea typeface="IBM Plex Mono"/>
                <a:cs typeface="IBM Plex Mono"/>
              </a:rPr>
              <a:t>BUKAN REKOMENDASI</a:t>
            </a:r>
          </a:p>
        </p:txBody>
      </p:sp>
    </p:spTree>
    <p:extLst>
      <p:ext uri="{BB962C8B-B14F-4D97-AF65-F5344CB8AC3E}">
        <p14:creationId xmlns:p14="http://schemas.microsoft.com/office/powerpoint/2010/main" val="152578212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2026-07-17T00:30:45.3320000Z</dcterms:created>
  <dcterms:modified xsi:type="dcterms:W3CDTF">2026-07-17T00:30:45.3320000Z</dcterms:modified>
</coreProperties>
</file>